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 SemiBold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Montserrat Medium"/>
      <p:regular r:id="rId28"/>
      <p:bold r:id="rId29"/>
      <p:italic r:id="rId30"/>
      <p:boldItalic r:id="rId31"/>
    </p:embeddedFont>
    <p:embeddedFont>
      <p:font typeface="Montserrat 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7F6E1AB-6DCB-4967-BDD0-AEECF7AEE6D4}">
  <a:tblStyle styleId="{77F6E1AB-6DCB-4967-BDD0-AEECF7AEE6D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3DD44A8-60E4-41F5-9BB0-36DF4E4A12AD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SemiBold-regular.fntdata"/><Relationship Id="rId22" Type="http://schemas.openxmlformats.org/officeDocument/2006/relationships/font" Target="fonts/MontserratSemiBold-italic.fntdata"/><Relationship Id="rId21" Type="http://schemas.openxmlformats.org/officeDocument/2006/relationships/font" Target="fonts/MontserratSemiBold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MontserratSemiBold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MontserratMedium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Medium-boldItalic.fntdata"/><Relationship Id="rId30" Type="http://schemas.openxmlformats.org/officeDocument/2006/relationships/font" Target="fonts/MontserratMedium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Ligh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Ligh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Ligh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Light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4cc98a264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4cc98a264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cc98a264f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4cc98a264f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4cc98a264f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4cc98a264f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cc98a264f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cc98a264f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47765ae37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47765ae37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75b05ce6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75b05ce6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cc98a264f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cc98a264f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cc98a264f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cc98a264f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4cc98a264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4cc98a264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4cc98a264f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4cc98a264f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4cc98a264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4cc98a264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4cc98a264f_4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4cc98a264f_4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4cc98a264f_4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4cc98a264f_4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jp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Relationship Id="rId4" Type="http://schemas.openxmlformats.org/officeDocument/2006/relationships/image" Target="../media/image6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jp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00011-1036962057.png"/>
          <p:cNvPicPr preferRelativeResize="0"/>
          <p:nvPr/>
        </p:nvPicPr>
        <p:blipFill rotWithShape="1">
          <a:blip r:embed="rId3">
            <a:alphaModFix/>
          </a:blip>
          <a:srcRect b="0" l="5540" r="5531" t="1107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42000"/>
              </a:srgbClr>
            </a:outerShdw>
          </a:effectLst>
        </p:spPr>
      </p:pic>
      <p:pic>
        <p:nvPicPr>
          <p:cNvPr id="55" name="Google Shape;55;p13" title="Sunsp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46" y="1941147"/>
            <a:ext cx="6786227" cy="75882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rgbClr val="000000">
                <a:alpha val="24000"/>
              </a:srgbClr>
            </a:outerShdw>
          </a:effectLst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489569" y="2780724"/>
            <a:ext cx="4164900" cy="5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Sun in your pocket</a:t>
            </a:r>
            <a:endParaRPr sz="1400">
              <a:solidFill>
                <a:schemeClr val="lt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 title="25410fb2777963aa75e9a3f8ff44d49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195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Бизнес-процесс разработки спутников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-125625" y="992225"/>
            <a:ext cx="85206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Действующие лица: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Инженеры, конструкторы.</a:t>
            </a:r>
            <a:b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каком случае / Когда: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При создании новой модели спутника (в т.ч. первой).</a:t>
            </a:r>
            <a:b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Условия / Ограничения: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Ограничения по бюджету, срокам, характеристики материалов, требования к массе / габаритам от провайдера ракетных запусков.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Шаги / Действия</a:t>
            </a: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230425" y="2045625"/>
            <a:ext cx="8520600" cy="15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Подбор готовых узлов и деталей.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Проектирование конструкции спутника.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Расчёт инженерных характеристик.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Написание документации.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Изготовление собственных узлов и деталей.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Сборка прототипов.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Испытание тестовых образцов.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23025" y="3572400"/>
            <a:ext cx="7995900" cy="15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Ресурсы:</a:t>
            </a:r>
            <a:b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1. Компьютерные системы с математическими пакетами, офисными и CAD программами, производственные мощности для прототипирования (3D принтеры), испытательные стенды.</a:t>
            </a:r>
            <a:b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2. Готовые узлы, детали и материалы (зеркальные плёнки, карбон, солнечные батареи и т.п.).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</a:t>
            </a: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</a:t>
            </a:r>
            <a:r>
              <a:rPr b="1"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ьтат: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Инженерная модель, расчёты, документация и несколько тестовых образцов.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6550" y="1038450"/>
            <a:ext cx="4755450" cy="3675151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550500" y="189025"/>
            <a:ext cx="804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Внешние системы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3"/>
          <p:cNvSpPr txBox="1"/>
          <p:nvPr/>
        </p:nvSpPr>
        <p:spPr>
          <a:xfrm>
            <a:off x="256175" y="15200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10409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Метеорологические системы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6442175" y="3570750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10409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Геолокационные сервисы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222525" y="42515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10409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Социальные сети и маркетинг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407450" y="2762450"/>
            <a:ext cx="1798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10409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Финансовые системы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4" name="Google Shape;144;p23"/>
          <p:cNvSpPr txBox="1"/>
          <p:nvPr/>
        </p:nvSpPr>
        <p:spPr>
          <a:xfrm>
            <a:off x="6677125" y="1444450"/>
            <a:ext cx="235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10409"/>
                </a:solidFill>
                <a:highlight>
                  <a:srgbClr val="FFFFFF"/>
                </a:highlight>
                <a:latin typeface="Montserrat Medium"/>
                <a:ea typeface="Montserrat Medium"/>
                <a:cs typeface="Montserrat Medium"/>
                <a:sym typeface="Montserrat Medium"/>
              </a:rPr>
              <a:t>Информационные технологии</a:t>
            </a:r>
            <a:endParaRPr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45" name="Google Shape;145;p23"/>
          <p:cNvGrpSpPr/>
          <p:nvPr/>
        </p:nvGrpSpPr>
        <p:grpSpPr>
          <a:xfrm>
            <a:off x="5688575" y="3337225"/>
            <a:ext cx="474000" cy="302400"/>
            <a:chOff x="4348475" y="1117075"/>
            <a:chExt cx="474000" cy="302400"/>
          </a:xfrm>
        </p:grpSpPr>
        <p:sp>
          <p:nvSpPr>
            <p:cNvPr id="146" name="Google Shape;146;p23"/>
            <p:cNvSpPr/>
            <p:nvPr/>
          </p:nvSpPr>
          <p:spPr>
            <a:xfrm>
              <a:off x="4355225" y="1117075"/>
              <a:ext cx="460500" cy="302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">
                <a:highlight>
                  <a:schemeClr val="lt1"/>
                </a:highlight>
              </a:endParaRPr>
            </a:p>
          </p:txBody>
        </p:sp>
        <p:sp>
          <p:nvSpPr>
            <p:cNvPr id="147" name="Google Shape;147;p23"/>
            <p:cNvSpPr txBox="1"/>
            <p:nvPr/>
          </p:nvSpPr>
          <p:spPr>
            <a:xfrm>
              <a:off x="4348475" y="1145125"/>
              <a:ext cx="4740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400">
                  <a:solidFill>
                    <a:schemeClr val="dk1"/>
                  </a:solidFill>
                </a:rPr>
                <a:t>ГОСТ</a:t>
              </a:r>
              <a:endParaRPr b="1" sz="400">
                <a:solidFill>
                  <a:schemeClr val="dk1"/>
                </a:solidFill>
              </a:endParaRPr>
            </a:p>
          </p:txBody>
        </p:sp>
      </p:grpSp>
      <p:grpSp>
        <p:nvGrpSpPr>
          <p:cNvPr id="148" name="Google Shape;148;p23"/>
          <p:cNvGrpSpPr/>
          <p:nvPr/>
        </p:nvGrpSpPr>
        <p:grpSpPr>
          <a:xfrm>
            <a:off x="5157875" y="1174400"/>
            <a:ext cx="474000" cy="369300"/>
            <a:chOff x="4355225" y="1083625"/>
            <a:chExt cx="474000" cy="369300"/>
          </a:xfrm>
        </p:grpSpPr>
        <p:sp>
          <p:nvSpPr>
            <p:cNvPr id="149" name="Google Shape;149;p23"/>
            <p:cNvSpPr/>
            <p:nvPr/>
          </p:nvSpPr>
          <p:spPr>
            <a:xfrm>
              <a:off x="4355225" y="1117075"/>
              <a:ext cx="460500" cy="302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">
                <a:highlight>
                  <a:schemeClr val="lt1"/>
                </a:highlight>
              </a:endParaRPr>
            </a:p>
          </p:txBody>
        </p:sp>
        <p:sp>
          <p:nvSpPr>
            <p:cNvPr id="150" name="Google Shape;150;p23"/>
            <p:cNvSpPr txBox="1"/>
            <p:nvPr/>
          </p:nvSpPr>
          <p:spPr>
            <a:xfrm>
              <a:off x="4355225" y="1083625"/>
              <a:ext cx="4740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00">
                  <a:solidFill>
                    <a:schemeClr val="dk1"/>
                  </a:solidFill>
                </a:rPr>
                <a:t>Компании по производству солнечной энергии</a:t>
              </a:r>
              <a:endParaRPr b="1" sz="300">
                <a:solidFill>
                  <a:schemeClr val="dk1"/>
                </a:solidFill>
              </a:endParaRPr>
            </a:p>
          </p:txBody>
        </p:sp>
      </p:grpSp>
      <p:grpSp>
        <p:nvGrpSpPr>
          <p:cNvPr id="151" name="Google Shape;151;p23"/>
          <p:cNvGrpSpPr/>
          <p:nvPr/>
        </p:nvGrpSpPr>
        <p:grpSpPr>
          <a:xfrm>
            <a:off x="4097575" y="1047250"/>
            <a:ext cx="474000" cy="302400"/>
            <a:chOff x="4355225" y="1117075"/>
            <a:chExt cx="474000" cy="302400"/>
          </a:xfrm>
        </p:grpSpPr>
        <p:sp>
          <p:nvSpPr>
            <p:cNvPr id="152" name="Google Shape;152;p23"/>
            <p:cNvSpPr/>
            <p:nvPr/>
          </p:nvSpPr>
          <p:spPr>
            <a:xfrm>
              <a:off x="4355225" y="1117075"/>
              <a:ext cx="460500" cy="302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">
                <a:highlight>
                  <a:schemeClr val="lt1"/>
                </a:highlight>
              </a:endParaRPr>
            </a:p>
          </p:txBody>
        </p:sp>
        <p:sp>
          <p:nvSpPr>
            <p:cNvPr id="153" name="Google Shape;153;p23"/>
            <p:cNvSpPr txBox="1"/>
            <p:nvPr/>
          </p:nvSpPr>
          <p:spPr>
            <a:xfrm>
              <a:off x="4355225" y="1129825"/>
              <a:ext cx="474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00">
                  <a:solidFill>
                    <a:schemeClr val="dk1"/>
                  </a:solidFill>
                </a:rPr>
                <a:t>Министерство</a:t>
              </a:r>
              <a:endParaRPr b="1" sz="3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u" sz="300">
                  <a:solidFill>
                    <a:schemeClr val="dk1"/>
                  </a:solidFill>
                </a:rPr>
                <a:t>энергетики РФ</a:t>
              </a:r>
              <a:endParaRPr b="1" sz="300">
                <a:solidFill>
                  <a:schemeClr val="dk1"/>
                </a:solidFill>
              </a:endParaRPr>
            </a:p>
          </p:txBody>
        </p:sp>
      </p:grpSp>
      <p:grpSp>
        <p:nvGrpSpPr>
          <p:cNvPr id="154" name="Google Shape;154;p23"/>
          <p:cNvGrpSpPr/>
          <p:nvPr/>
        </p:nvGrpSpPr>
        <p:grpSpPr>
          <a:xfrm>
            <a:off x="4638050" y="1047250"/>
            <a:ext cx="474000" cy="302400"/>
            <a:chOff x="4355225" y="1117075"/>
            <a:chExt cx="474000" cy="302400"/>
          </a:xfrm>
        </p:grpSpPr>
        <p:sp>
          <p:nvSpPr>
            <p:cNvPr id="155" name="Google Shape;155;p23"/>
            <p:cNvSpPr/>
            <p:nvPr/>
          </p:nvSpPr>
          <p:spPr>
            <a:xfrm>
              <a:off x="4355225" y="1117075"/>
              <a:ext cx="460500" cy="302400"/>
            </a:xfrm>
            <a:prstGeom prst="ellipse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">
                <a:highlight>
                  <a:schemeClr val="lt1"/>
                </a:highlight>
              </a:endParaRPr>
            </a:p>
          </p:txBody>
        </p:sp>
        <p:sp>
          <p:nvSpPr>
            <p:cNvPr id="156" name="Google Shape;156;p23"/>
            <p:cNvSpPr txBox="1"/>
            <p:nvPr/>
          </p:nvSpPr>
          <p:spPr>
            <a:xfrm>
              <a:off x="4355225" y="1129825"/>
              <a:ext cx="4740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300">
                  <a:solidFill>
                    <a:schemeClr val="dk1"/>
                  </a:solidFill>
                </a:rPr>
                <a:t>Космические</a:t>
              </a:r>
              <a:endParaRPr sz="300">
                <a:solidFill>
                  <a:schemeClr val="dk1"/>
                </a:solidFill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u" sz="300">
                  <a:solidFill>
                    <a:schemeClr val="dk1"/>
                  </a:solidFill>
                </a:rPr>
                <a:t>агентства</a:t>
              </a:r>
              <a:endParaRPr sz="300"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4" title="25410fb2777963aa75e9a3f8ff44d49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" name="Google Shape;162;p24"/>
          <p:cNvGraphicFramePr/>
          <p:nvPr/>
        </p:nvGraphicFramePr>
        <p:xfrm>
          <a:off x="252200" y="196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{C3DD44A8-60E4-41F5-9BB0-36DF4E4A12AD}</a:tableStyleId>
              </a:tblPr>
              <a:tblGrid>
                <a:gridCol w="3793000"/>
                <a:gridCol w="4846600"/>
              </a:tblGrid>
              <a:tr h="4833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Внешняя система</a:t>
                      </a:r>
                      <a:endParaRPr b="1"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b="1" lang="ru" sz="12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Тип данных</a:t>
                      </a:r>
                      <a:endParaRPr b="1" sz="12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105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Метеорологические системы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Метеорологические данные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Климатические прогнозы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 метеорологических явлениях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58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Информационные технологии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 пользователях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об использовании приложения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API интеграции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1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Геолокационные сервисы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Геолокационные данные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 маршрутах спутников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Картографические данные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2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Социальные сети и маркетинг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Маркетинговые данные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Обратная связь от пользователей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1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Финансовые системы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 транзакциях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Финансовые отчеты</a:t>
                      </a:r>
                      <a:b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ru" sz="1200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Данные о подписках</a:t>
                      </a:r>
                      <a:endParaRPr sz="1200"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1D9E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Чему мы научились за итерацию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311700" y="1152475"/>
            <a:ext cx="843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Работать с Markdown, git, Github, Github Projets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Грамотно распределять обязанности между участниками команды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Координировать действия членов команды работающих над одной задачей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Реализовывать проектные задачи в сжатые сроки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Спасибо!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7" name="Google Shape;177;p26"/>
          <p:cNvSpPr/>
          <p:nvPr/>
        </p:nvSpPr>
        <p:spPr>
          <a:xfrm flipH="1">
            <a:off x="1609950" y="1381500"/>
            <a:ext cx="5924100" cy="2975400"/>
          </a:xfrm>
          <a:prstGeom prst="roundRect">
            <a:avLst>
              <a:gd fmla="val 12959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78" name="Google Shape;178;p26" title="9abcc174d3ab223c1816c6a8f2cd009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750" y="1672900"/>
            <a:ext cx="2392600" cy="23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26"/>
          <p:cNvSpPr txBox="1"/>
          <p:nvPr>
            <p:ph idx="1" type="body"/>
          </p:nvPr>
        </p:nvSpPr>
        <p:spPr>
          <a:xfrm>
            <a:off x="1895600" y="1725825"/>
            <a:ext cx="3131100" cy="23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Наша команда открыта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 сотрудничеству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 радостью ответим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 любые вопросы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8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SUNSPOT 2025. All Rights Reserved</a:t>
            </a:r>
            <a:endParaRPr sz="8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Спутники, которые смогут отражать солнечный свет и точечно подавать его на Землю по требованию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63" y="2230575"/>
            <a:ext cx="26502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300" y="2230575"/>
            <a:ext cx="39357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/>
          <p:nvPr/>
        </p:nvSpPr>
        <p:spPr>
          <a:xfrm flipH="1" rot="5400000">
            <a:off x="6518125" y="3040125"/>
            <a:ext cx="2357700" cy="717300"/>
          </a:xfrm>
          <a:prstGeom prst="roundRect">
            <a:avLst>
              <a:gd fmla="val 27470" name="adj"/>
            </a:avLst>
          </a:prstGeom>
          <a:solidFill>
            <a:srgbClr val="ED492B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APPLY FOR SUNSHINE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итерации №2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74" name="Google Shape;74;p15"/>
          <p:cNvGraphicFramePr/>
          <p:nvPr/>
        </p:nvGraphicFramePr>
        <p:xfrm>
          <a:off x="952500" y="1329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{77F6E1AB-6DCB-4967-BDD0-AEECF7AEE6D4}</a:tableStyleId>
              </a:tblPr>
              <a:tblGrid>
                <a:gridCol w="382850"/>
                <a:gridCol w="5986250"/>
                <a:gridCol w="869900"/>
              </a:tblGrid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Задача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</a:rPr>
                        <a:t>Оценка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Конкурентный анализ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Бизнес-процессы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Заинтересованные стороны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Внешние системы и обмен данными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Презентация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dk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 title="f03dae190ee95d8057f4f83ce120880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1087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ru" sz="25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Конкурентный</a:t>
            </a:r>
            <a:r>
              <a:rPr b="1" lang="ru" sz="25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ru" sz="252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анализ</a:t>
            </a:r>
            <a:endParaRPr b="1" sz="252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 title="3333-780x470.jpg"/>
          <p:cNvPicPr preferRelativeResize="0"/>
          <p:nvPr/>
        </p:nvPicPr>
        <p:blipFill rotWithShape="1">
          <a:blip r:embed="rId3">
            <a:alphaModFix amt="50000"/>
          </a:blip>
          <a:srcRect b="12145" l="3376" r="3348" t="7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Прямые конкуренты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Космическая солнечная электростанция (Китай)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Проект SOLARIS (ESA, Европа)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Программа космических экспериментов «Знамя» </a:t>
            </a:r>
            <a:b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(Россия, Роскосмос)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575" y="3111250"/>
            <a:ext cx="2509350" cy="135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51574" y="3010100"/>
            <a:ext cx="1982843" cy="1558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5950" y="2975675"/>
            <a:ext cx="2270074" cy="155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8" title="3333-780x470.jpg"/>
          <p:cNvPicPr preferRelativeResize="0"/>
          <p:nvPr/>
        </p:nvPicPr>
        <p:blipFill rotWithShape="1">
          <a:blip r:embed="rId3">
            <a:alphaModFix amt="50000"/>
          </a:blip>
          <a:srcRect b="12145" l="3376" r="3348" t="7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Похожие проекты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Project Loon (США, Google) – воздушные шары для интернета, использующие атмосферные системы.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Starlink (США, SpaceX) – спутниковый интернет с глобальным покрытием.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AutoNum type="arabicPeriod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Искусственная Луна (Китай, Чэнду)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– 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Освещение Земли с помощью отражения солнечного света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98" name="Google Shape;98;p18"/>
          <p:cNvGrpSpPr/>
          <p:nvPr/>
        </p:nvGrpSpPr>
        <p:grpSpPr>
          <a:xfrm>
            <a:off x="1140812" y="3644350"/>
            <a:ext cx="6862375" cy="741325"/>
            <a:chOff x="1140812" y="3644350"/>
            <a:chExt cx="6862375" cy="741325"/>
          </a:xfrm>
        </p:grpSpPr>
        <p:pic>
          <p:nvPicPr>
            <p:cNvPr id="99" name="Google Shape;99;p18" title="images.png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40812" y="3767800"/>
              <a:ext cx="1345100" cy="494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0" name="Google Shape;100;p18" title="SpaceX_logo_black.svg.png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399599" y="3803025"/>
              <a:ext cx="2948602" cy="368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1" name="Google Shape;101;p18" title="luna-na-prozrachnom-fone-.png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7261887" y="3644350"/>
              <a:ext cx="741300" cy="741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 title="3333-780x470.jpg"/>
          <p:cNvPicPr preferRelativeResize="0"/>
          <p:nvPr/>
        </p:nvPicPr>
        <p:blipFill rotWithShape="1">
          <a:blip r:embed="rId3">
            <a:alphaModFix amt="50000"/>
          </a:blip>
          <a:srcRect b="12145" l="3376" r="3348" t="79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Отличия от конкурентов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Работа со всеми категориями потребителей (физ.лица, компании, государственные и международные организации).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Мобильное приложение с платным управлением света.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Точное позиционирование для освещения малых зон.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Использование микросатов (маленьких спутников) с простой и дешёвой конструкцией.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Интеграция с XR: визуализация света и прогноза.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 title="25410fb2777963aa75e9a3f8ff44d49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 title="MyCollages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9600" y="-450"/>
            <a:ext cx="5144400" cy="514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Заинтересованные стороны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243875" y="1084250"/>
            <a:ext cx="8269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Партнёры по производству в смежной области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Акционеры и инвесторы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Сельскохозяйственные корпорации и фермеры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Владельцы солнечных электростанций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Жители северных регионов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Аудитория (потребители контента)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Поисково-спасательные службы</a:t>
            </a: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 title="25410fb2777963aa75e9a3f8ff44d495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 title="MyCollages (1)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Заинтересованные стороны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237825" y="1093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Силовые структуры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Университеты и лаборатории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Организации с экологическими программами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Космические агентства (NASA, ESA, Роскосмос, CNSA и др.) </a:t>
            </a:r>
            <a:b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 космические коммерческие компании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"/>
              <a:buChar char="●"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Коммунальные службы, министерства энергетики и организаторы крупных мероприятий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